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62" r:id="rId9"/>
    <p:sldId id="261" r:id="rId10"/>
    <p:sldId id="270" r:id="rId11"/>
    <p:sldId id="271" r:id="rId12"/>
    <p:sldId id="272" r:id="rId13"/>
    <p:sldId id="273" r:id="rId14"/>
    <p:sldId id="274" r:id="rId15"/>
  </p:sldIdLst>
  <p:sldSz cx="18288000" cy="10287000"/>
  <p:notesSz cx="6858000" cy="9144000"/>
  <p:embeddedFontLst>
    <p:embeddedFont>
      <p:font typeface="Aptos" panose="020B0004020202020204" pitchFamily="34" charset="0"/>
      <p:regular r:id="rId17"/>
      <p:bold r:id="rId18"/>
      <p:italic r:id="rId19"/>
      <p:boldItalic r:id="rId20"/>
    </p:embeddedFont>
    <p:embeddedFont>
      <p:font typeface="Archivo Black" panose="020B0A03020202020B04" pitchFamily="34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aret" pitchFamily="2" charset="77"/>
      <p:regular r:id="rId26"/>
    </p:embeddedFont>
    <p:embeddedFont>
      <p:font typeface="Garet Bold" pitchFamily="2" charset="77"/>
      <p:regular r:id="rId27"/>
      <p:bold r:id="rId28"/>
    </p:embeddedFont>
    <p:embeddedFont>
      <p:font typeface="Open Sans" panose="020B0606030504020204" pitchFamily="34" charset="0"/>
      <p:regular r:id="rId29"/>
      <p:bold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601"/>
    <a:srgbClr val="FF1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 autoAdjust="0"/>
    <p:restoredTop sz="94648" autoAdjust="0"/>
  </p:normalViewPr>
  <p:slideViewPr>
    <p:cSldViewPr>
      <p:cViewPr varScale="1">
        <p:scale>
          <a:sx n="71" d="100"/>
          <a:sy n="71" d="100"/>
        </p:scale>
        <p:origin x="6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52499-7920-4631-9633-5F7F06E7A83C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0EC47-7DCF-41AA-8525-DFFF6A306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7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EC47-7DCF-41AA-8525-DFFF6A3063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EC47-7DCF-41AA-8525-DFFF6A306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LLuKeNaN/teamETIK-section101-finalproject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917517" y="5497575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Online Marketplace for Everybody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57386" y="8531608"/>
            <a:ext cx="3366096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NAME OF THE GROUP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80175" y="8821144"/>
            <a:ext cx="3366096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TEAM ETIK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283" y="8531608"/>
            <a:ext cx="3366096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2483" y="8795651"/>
            <a:ext cx="2920404" cy="1340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Irmak K</a:t>
            </a:r>
            <a:r>
              <a:rPr lang="tr-TR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ü</a:t>
            </a:r>
            <a:r>
              <a:rPr lang="en-US" sz="1599" dirty="0" err="1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rek</a:t>
            </a:r>
            <a:r>
              <a:rPr lang="tr-TR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ç</a:t>
            </a:r>
            <a:r>
              <a:rPr lang="en-US" sz="1599" dirty="0" err="1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   221ADB194</a:t>
            </a:r>
          </a:p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Elif </a:t>
            </a:r>
            <a:r>
              <a:rPr lang="tr-TR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Ç</a:t>
            </a:r>
            <a:r>
              <a:rPr lang="en-US" sz="1599" dirty="0" err="1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okcan</a:t>
            </a: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        231ADB021</a:t>
            </a:r>
          </a:p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Tuna Yalcin        221ADB180</a:t>
            </a:r>
          </a:p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Kayra Akel          221ADB169</a:t>
            </a:r>
          </a:p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Efehan Aras       221ADB079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4733" y="8531608"/>
            <a:ext cx="3366096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APPLIED SYSTEM SOFTWARE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8264" y="8824070"/>
            <a:ext cx="3366096" cy="26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DIP392(English)(1)24/25-P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89783" y="4454914"/>
            <a:ext cx="10969517" cy="1377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5700" spc="-859" dirty="0">
                <a:solidFill>
                  <a:srgbClr val="FF1493"/>
                </a:solidFill>
                <a:latin typeface="Archivo Black"/>
                <a:ea typeface="Archivo Black"/>
                <a:cs typeface="Archivo Black"/>
                <a:sym typeface="Archivo Black"/>
              </a:rPr>
              <a:t>SKAPIS</a:t>
            </a:r>
            <a:r>
              <a:rPr lang="en-US" sz="15700" spc="-85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lang="en-US" sz="15700" u="none" spc="-859" dirty="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F566D-A37C-CC64-5624-554B4CBA6F38}"/>
              </a:ext>
            </a:extLst>
          </p:cNvPr>
          <p:cNvSpPr txBox="1"/>
          <p:nvPr/>
        </p:nvSpPr>
        <p:spPr>
          <a:xfrm>
            <a:off x="10210800" y="588348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005551"/>
                </a:solidFill>
                <a:effectLst/>
                <a:latin typeface="Open Sans" panose="020B0606030504020204" pitchFamily="34" charset="0"/>
                <a:hlinkClick r:id="rId8"/>
              </a:rPr>
              <a:t>https://github.com/KuLLuKeNaN/teamETIK-section101-finalproject</a:t>
            </a:r>
            <a:endParaRPr lang="en-LV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ED92-4364-9C50-57F1-66C9E876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970F22-8451-70BB-5449-63C10F7411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D843044-DEBE-A848-FCA1-6F0F7B793B50}"/>
              </a:ext>
            </a:extLst>
          </p:cNvPr>
          <p:cNvSpPr txBox="1"/>
          <p:nvPr/>
        </p:nvSpPr>
        <p:spPr>
          <a:xfrm>
            <a:off x="1067082" y="1009650"/>
            <a:ext cx="891511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 Results and Validation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3E3AAFA-A7BF-2263-BF52-F517E28B1548}"/>
              </a:ext>
            </a:extLst>
          </p:cNvPr>
          <p:cNvGrpSpPr/>
          <p:nvPr/>
        </p:nvGrpSpPr>
        <p:grpSpPr>
          <a:xfrm>
            <a:off x="1063538" y="3695700"/>
            <a:ext cx="7664150" cy="2154436"/>
            <a:chOff x="0" y="-28575"/>
            <a:chExt cx="10218867" cy="287258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53C2D9-9322-6934-A1FD-8EC863E1E7A2}"/>
                </a:ext>
              </a:extLst>
            </p:cNvPr>
            <p:cNvSpPr txBox="1"/>
            <p:nvPr/>
          </p:nvSpPr>
          <p:spPr>
            <a:xfrm>
              <a:off x="0" y="-28575"/>
              <a:ext cx="10218867" cy="2872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buNone/>
              </a:pPr>
              <a:r>
                <a:rPr lang="en-US" sz="2800" b="1" dirty="0">
                  <a:solidFill>
                    <a:srgbClr val="FC6601"/>
                  </a:solidFill>
                </a:rPr>
                <a:t>Methodology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/>
                <a:t>All tests done via </a:t>
              </a:r>
              <a:r>
                <a:rPr lang="en-US" sz="2800" b="1" dirty="0"/>
                <a:t>frontend UI</a:t>
              </a:r>
              <a:r>
                <a:rPr lang="en-US" sz="2800" dirty="0"/>
                <a:t> (no internal code inspection)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/>
                <a:t>Simulated </a:t>
              </a:r>
              <a:r>
                <a:rPr lang="en-US" sz="2800" b="1" dirty="0"/>
                <a:t>real user interactions</a:t>
              </a:r>
              <a:endParaRPr lang="en-US" sz="2800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/>
                <a:t>All validations matched </a:t>
              </a:r>
              <a:r>
                <a:rPr lang="en-US" sz="2800" b="1" dirty="0"/>
                <a:t>expected output behavior</a:t>
              </a:r>
              <a:endParaRPr lang="en-US" sz="2800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E02694D-53C3-0E3C-F178-904B8A5E87E7}"/>
                </a:ext>
              </a:extLst>
            </p:cNvPr>
            <p:cNvSpPr txBox="1"/>
            <p:nvPr/>
          </p:nvSpPr>
          <p:spPr>
            <a:xfrm>
              <a:off x="0" y="622860"/>
              <a:ext cx="10218867" cy="48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21790C8-2106-1162-1224-5FB05A10D9CD}"/>
              </a:ext>
            </a:extLst>
          </p:cNvPr>
          <p:cNvSpPr txBox="1"/>
          <p:nvPr/>
        </p:nvSpPr>
        <p:spPr>
          <a:xfrm>
            <a:off x="5524641" y="6591300"/>
            <a:ext cx="766415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C6601"/>
                </a:solidFill>
              </a:rPr>
              <a:t>Inputs Tested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Form inputs (e.g., login, product creation)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File uploads (product images, 5MB limit)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Button clicks (e.g., place order, send message)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Filters, dropdowns, and search queries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E0E9D97-E9C6-F8CB-45CF-6E953A8E54BB}"/>
              </a:ext>
            </a:extLst>
          </p:cNvPr>
          <p:cNvSpPr txBox="1"/>
          <p:nvPr/>
        </p:nvSpPr>
        <p:spPr>
          <a:xfrm>
            <a:off x="10515600" y="3602856"/>
            <a:ext cx="766415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C6601"/>
                </a:solidFill>
              </a:rPr>
              <a:t>Outputs Observed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Success and error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Redirects (e.g., after login or checkout)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UI feedback: product lists, cart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System behavior under invalid actions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6B6B7B9-D1DF-5AC5-3948-AEAE9E9CCAB4}"/>
              </a:ext>
            </a:extLst>
          </p:cNvPr>
          <p:cNvSpPr txBox="1"/>
          <p:nvPr/>
        </p:nvSpPr>
        <p:spPr>
          <a:xfrm>
            <a:off x="13479310" y="122491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10/15</a:t>
            </a:r>
          </a:p>
        </p:txBody>
      </p:sp>
    </p:spTree>
    <p:extLst>
      <p:ext uri="{BB962C8B-B14F-4D97-AF65-F5344CB8AC3E}">
        <p14:creationId xmlns:p14="http://schemas.microsoft.com/office/powerpoint/2010/main" val="90891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182B-12F9-6ED7-F509-C869792F3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89AA8D-B496-6ACD-9578-73F17FAF79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BD3A62F-A280-D08E-AB3D-2345EA0841B0}"/>
              </a:ext>
            </a:extLst>
          </p:cNvPr>
          <p:cNvSpPr/>
          <p:nvPr/>
        </p:nvSpPr>
        <p:spPr>
          <a:xfrm>
            <a:off x="13456423" y="1883102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A0E797-53E5-0C64-51F9-C98CE24BCBF6}"/>
              </a:ext>
            </a:extLst>
          </p:cNvPr>
          <p:cNvSpPr txBox="1"/>
          <p:nvPr/>
        </p:nvSpPr>
        <p:spPr>
          <a:xfrm>
            <a:off x="10055907" y="4218713"/>
            <a:ext cx="7701186" cy="1508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Process Challenges and Lesson Learned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1E320EA-B6E9-498F-40F8-9ABEF794CC92}"/>
              </a:ext>
            </a:extLst>
          </p:cNvPr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11/15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6DD5C-26AB-8DB2-48AD-9460F0F074BD}"/>
              </a:ext>
            </a:extLst>
          </p:cNvPr>
          <p:cNvSpPr txBox="1"/>
          <p:nvPr/>
        </p:nvSpPr>
        <p:spPr>
          <a:xfrm>
            <a:off x="1081336" y="1163955"/>
            <a:ext cx="8536893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Role Flexibility Implementation</a:t>
            </a:r>
          </a:p>
          <a:p>
            <a:endParaRPr lang="en-US" sz="4000" b="1" dirty="0"/>
          </a:p>
          <a:p>
            <a:r>
              <a:rPr lang="en-US" sz="4000" b="1" dirty="0"/>
              <a:t>Authentication &amp; Token Management</a:t>
            </a:r>
          </a:p>
          <a:p>
            <a:endParaRPr lang="en-US" sz="4000" b="1" dirty="0"/>
          </a:p>
          <a:p>
            <a:r>
              <a:rPr lang="en-US" sz="4000" b="1" dirty="0"/>
              <a:t>Backend Deployment &amp; API Failures</a:t>
            </a:r>
          </a:p>
          <a:p>
            <a:endParaRPr lang="en-US" sz="4000" b="1" dirty="0"/>
          </a:p>
          <a:p>
            <a:r>
              <a:rPr lang="en-US" sz="4000" b="1" dirty="0"/>
              <a:t>Data Validation &amp; Security</a:t>
            </a:r>
          </a:p>
          <a:p>
            <a:endParaRPr lang="en-US" sz="4000" b="1" dirty="0"/>
          </a:p>
          <a:p>
            <a:r>
              <a:rPr lang="en-US" sz="4000" b="1" dirty="0"/>
              <a:t>User Experience Design</a:t>
            </a:r>
          </a:p>
          <a:p>
            <a:endParaRPr lang="en-US" sz="4000" b="1" dirty="0"/>
          </a:p>
          <a:p>
            <a:r>
              <a:rPr lang="en-US" sz="4000" b="1" dirty="0"/>
              <a:t>Time Management</a:t>
            </a:r>
          </a:p>
          <a:p>
            <a:endParaRPr lang="en-US" sz="4000" b="1" dirty="0"/>
          </a:p>
          <a:p>
            <a:r>
              <a:rPr lang="en-US" sz="4000" b="1" dirty="0"/>
              <a:t>Personal Issues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53A395-B6E9-E133-CDA1-067E5BF425BF}"/>
              </a:ext>
            </a:extLst>
          </p:cNvPr>
          <p:cNvSpPr txBox="1"/>
          <p:nvPr/>
        </p:nvSpPr>
        <p:spPr>
          <a:xfrm>
            <a:off x="668771" y="1113661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F59DF-0509-90F5-9485-37B53145F762}"/>
              </a:ext>
            </a:extLst>
          </p:cNvPr>
          <p:cNvSpPr txBox="1"/>
          <p:nvPr/>
        </p:nvSpPr>
        <p:spPr>
          <a:xfrm>
            <a:off x="655480" y="2310400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56BB9-A9C3-8E3C-1D99-A785FB6E26D6}"/>
              </a:ext>
            </a:extLst>
          </p:cNvPr>
          <p:cNvSpPr txBox="1"/>
          <p:nvPr/>
        </p:nvSpPr>
        <p:spPr>
          <a:xfrm>
            <a:off x="671954" y="3544780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C7818E-D474-3222-EE82-9F03A08F534C}"/>
              </a:ext>
            </a:extLst>
          </p:cNvPr>
          <p:cNvSpPr txBox="1"/>
          <p:nvPr/>
        </p:nvSpPr>
        <p:spPr>
          <a:xfrm>
            <a:off x="643657" y="4758779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94CA84-8B0F-F7BD-A9E4-B4F52FE884CF}"/>
              </a:ext>
            </a:extLst>
          </p:cNvPr>
          <p:cNvSpPr txBox="1"/>
          <p:nvPr/>
        </p:nvSpPr>
        <p:spPr>
          <a:xfrm>
            <a:off x="643656" y="6058539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CCFCFB-C496-B611-9B7B-B8DCF31A11F0}"/>
              </a:ext>
            </a:extLst>
          </p:cNvPr>
          <p:cNvSpPr txBox="1"/>
          <p:nvPr/>
        </p:nvSpPr>
        <p:spPr>
          <a:xfrm>
            <a:off x="643655" y="7227539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C07D4A-725F-E271-0319-33D42E160970}"/>
              </a:ext>
            </a:extLst>
          </p:cNvPr>
          <p:cNvSpPr txBox="1"/>
          <p:nvPr/>
        </p:nvSpPr>
        <p:spPr>
          <a:xfrm>
            <a:off x="601791" y="8494515"/>
            <a:ext cx="412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C6601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7796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8CA8-3416-ECBB-062D-AA758C1A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DE3456-D21D-1DAD-54CE-99EBC5A435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0ED9715-4F2C-8083-E2F4-AD90322A301B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>
              <a:highlight>
                <a:srgbClr val="FC6601"/>
              </a:highlight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96C7CFE-D7DC-F399-64E3-A3E8AE667BF6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204CAB4-B078-5C1F-5D68-2B2F948FA5FF}"/>
              </a:ext>
            </a:extLst>
          </p:cNvPr>
          <p:cNvSpPr/>
          <p:nvPr/>
        </p:nvSpPr>
        <p:spPr>
          <a:xfrm>
            <a:off x="2095936" y="5485743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FF1493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CD9E79F-37A6-EDB5-690A-A3922BE9F5BF}"/>
              </a:ext>
            </a:extLst>
          </p:cNvPr>
          <p:cNvSpPr/>
          <p:nvPr/>
        </p:nvSpPr>
        <p:spPr>
          <a:xfrm>
            <a:off x="8307737" y="5485742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8B97CEA-CE7F-58F4-26B6-1A7272274131}"/>
              </a:ext>
            </a:extLst>
          </p:cNvPr>
          <p:cNvSpPr/>
          <p:nvPr/>
        </p:nvSpPr>
        <p:spPr>
          <a:xfrm>
            <a:off x="14382445" y="5485742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64AC86-E96A-D50C-B772-1835B317AA1F}"/>
              </a:ext>
            </a:extLst>
          </p:cNvPr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CC3EAB-C873-D8D5-7CA3-FE8966E63092}"/>
              </a:ext>
            </a:extLst>
          </p:cNvPr>
          <p:cNvSpPr txBox="1"/>
          <p:nvPr/>
        </p:nvSpPr>
        <p:spPr>
          <a:xfrm>
            <a:off x="1213626" y="2111551"/>
            <a:ext cx="7279037" cy="76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 Overview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23BD7BB-FD0D-A8AA-D5E3-1B55EAAFD7F9}"/>
              </a:ext>
            </a:extLst>
          </p:cNvPr>
          <p:cNvSpPr txBox="1"/>
          <p:nvPr/>
        </p:nvSpPr>
        <p:spPr>
          <a:xfrm>
            <a:off x="14382445" y="854046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12/15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D5CE055-6CDF-EA8E-595D-DA07E8555892}"/>
              </a:ext>
            </a:extLst>
          </p:cNvPr>
          <p:cNvSpPr txBox="1"/>
          <p:nvPr/>
        </p:nvSpPr>
        <p:spPr>
          <a:xfrm>
            <a:off x="1050064" y="6329180"/>
            <a:ext cx="3806998" cy="96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Sign In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Sign Up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DFEF8A-F8DD-48F4-A56E-0BC1172D8773}"/>
              </a:ext>
            </a:extLst>
          </p:cNvPr>
          <p:cNvSpPr txBox="1"/>
          <p:nvPr/>
        </p:nvSpPr>
        <p:spPr>
          <a:xfrm>
            <a:off x="7251183" y="6365856"/>
            <a:ext cx="3806998" cy="144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Create shop</a:t>
            </a:r>
          </a:p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 Edit info </a:t>
            </a:r>
          </a:p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Edit billing info</a:t>
            </a:r>
            <a:endParaRPr lang="en-US" sz="2800" b="1" dirty="0">
              <a:solidFill>
                <a:srgbClr val="FF1493"/>
              </a:solidFill>
              <a:latin typeface="Garet Bold" panose="020B0604020202020204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EF5B1EB-0B0A-5035-F4FF-F202E011D951}"/>
              </a:ext>
            </a:extLst>
          </p:cNvPr>
          <p:cNvSpPr txBox="1"/>
          <p:nvPr/>
        </p:nvSpPr>
        <p:spPr>
          <a:xfrm>
            <a:off x="13315209" y="6473955"/>
            <a:ext cx="3806998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Add product</a:t>
            </a:r>
          </a:p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 Buy </a:t>
            </a:r>
          </a:p>
          <a:p>
            <a:pPr lvl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Negotiate</a:t>
            </a:r>
          </a:p>
        </p:txBody>
      </p:sp>
    </p:spTree>
    <p:extLst>
      <p:ext uri="{BB962C8B-B14F-4D97-AF65-F5344CB8AC3E}">
        <p14:creationId xmlns:p14="http://schemas.microsoft.com/office/powerpoint/2010/main" val="44232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503BF-8124-39B0-A907-69EDF98D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120C6D-F0BF-E70D-BA91-2B5F6F8C7BF5}"/>
              </a:ext>
            </a:extLst>
          </p:cNvPr>
          <p:cNvSpPr/>
          <p:nvPr/>
        </p:nvSpPr>
        <p:spPr>
          <a:xfrm>
            <a:off x="14177" y="168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F5CD8FB-E7EF-FA26-0B43-23062CE0261C}"/>
              </a:ext>
            </a:extLst>
          </p:cNvPr>
          <p:cNvSpPr txBox="1"/>
          <p:nvPr/>
        </p:nvSpPr>
        <p:spPr>
          <a:xfrm>
            <a:off x="4929283" y="3956198"/>
            <a:ext cx="891511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and Future Work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F5C2C51-FF45-CBC2-4771-533DEB52D218}"/>
              </a:ext>
            </a:extLst>
          </p:cNvPr>
          <p:cNvGrpSpPr/>
          <p:nvPr/>
        </p:nvGrpSpPr>
        <p:grpSpPr>
          <a:xfrm>
            <a:off x="1028700" y="3774599"/>
            <a:ext cx="7664150" cy="852136"/>
            <a:chOff x="0" y="-28575"/>
            <a:chExt cx="10218867" cy="113618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A38C7A9-5978-7A97-8106-FCE0D9F8185C}"/>
                </a:ext>
              </a:extLst>
            </p:cNvPr>
            <p:cNvSpPr txBox="1"/>
            <p:nvPr/>
          </p:nvSpPr>
          <p:spPr>
            <a:xfrm>
              <a:off x="0" y="-28575"/>
              <a:ext cx="10218867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099A434-9EE4-ADD4-AD6F-F111712BE3CF}"/>
                </a:ext>
              </a:extLst>
            </p:cNvPr>
            <p:cNvSpPr txBox="1"/>
            <p:nvPr/>
          </p:nvSpPr>
          <p:spPr>
            <a:xfrm>
              <a:off x="0" y="622859"/>
              <a:ext cx="10218867" cy="48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D2D054D-2708-F853-344E-339770196D54}"/>
              </a:ext>
            </a:extLst>
          </p:cNvPr>
          <p:cNvGrpSpPr/>
          <p:nvPr/>
        </p:nvGrpSpPr>
        <p:grpSpPr>
          <a:xfrm>
            <a:off x="1067082" y="5447313"/>
            <a:ext cx="7664150" cy="852137"/>
            <a:chOff x="0" y="-28575"/>
            <a:chExt cx="10218867" cy="1136182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29A5890-802C-7D15-4392-D66E456DBF3A}"/>
                </a:ext>
              </a:extLst>
            </p:cNvPr>
            <p:cNvSpPr txBox="1"/>
            <p:nvPr/>
          </p:nvSpPr>
          <p:spPr>
            <a:xfrm>
              <a:off x="0" y="-28575"/>
              <a:ext cx="10218867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2088018-99D1-AC35-3408-7EAB42A17FB4}"/>
                </a:ext>
              </a:extLst>
            </p:cNvPr>
            <p:cNvSpPr txBox="1"/>
            <p:nvPr/>
          </p:nvSpPr>
          <p:spPr>
            <a:xfrm>
              <a:off x="0" y="622859"/>
              <a:ext cx="10218867" cy="48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D46E5EC-A418-E5E4-22E5-CE78FDF325AE}"/>
              </a:ext>
            </a:extLst>
          </p:cNvPr>
          <p:cNvGrpSpPr/>
          <p:nvPr/>
        </p:nvGrpSpPr>
        <p:grpSpPr>
          <a:xfrm>
            <a:off x="1028700" y="7120005"/>
            <a:ext cx="7664150" cy="852137"/>
            <a:chOff x="0" y="-28575"/>
            <a:chExt cx="10218867" cy="113618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08ED1ED-637C-4447-ECDB-9F2EFE9CD929}"/>
                </a:ext>
              </a:extLst>
            </p:cNvPr>
            <p:cNvSpPr txBox="1"/>
            <p:nvPr/>
          </p:nvSpPr>
          <p:spPr>
            <a:xfrm>
              <a:off x="0" y="-28575"/>
              <a:ext cx="10218867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38BFFAE-22CA-1F93-42C0-FF0F5D3756B6}"/>
                </a:ext>
              </a:extLst>
            </p:cNvPr>
            <p:cNvSpPr txBox="1"/>
            <p:nvPr/>
          </p:nvSpPr>
          <p:spPr>
            <a:xfrm>
              <a:off x="0" y="622859"/>
              <a:ext cx="10218867" cy="484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 lang="en-US" sz="21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46ED99D0-29BD-E8A0-2F43-A77A7AB1B6FA}"/>
              </a:ext>
            </a:extLst>
          </p:cNvPr>
          <p:cNvSpPr txBox="1"/>
          <p:nvPr/>
        </p:nvSpPr>
        <p:spPr>
          <a:xfrm>
            <a:off x="13479310" y="122491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22613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FA84-8C1B-0FE1-CE9E-A7FAA2112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7C436C-F229-D6AD-1232-05D59DBCCAF7}"/>
              </a:ext>
            </a:extLst>
          </p:cNvPr>
          <p:cNvSpPr/>
          <p:nvPr/>
        </p:nvSpPr>
        <p:spPr>
          <a:xfrm>
            <a:off x="-3544" y="170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CDD3628-C393-1211-786F-0D679FD8BF75}"/>
              </a:ext>
            </a:extLst>
          </p:cNvPr>
          <p:cNvSpPr txBox="1"/>
          <p:nvPr/>
        </p:nvSpPr>
        <p:spPr>
          <a:xfrm>
            <a:off x="5029200" y="3695700"/>
            <a:ext cx="891511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4D9014-27DC-8EFF-BC72-0CCCE09DAFDE}"/>
              </a:ext>
            </a:extLst>
          </p:cNvPr>
          <p:cNvSpPr txBox="1"/>
          <p:nvPr/>
        </p:nvSpPr>
        <p:spPr>
          <a:xfrm>
            <a:off x="1028700" y="7608581"/>
            <a:ext cx="7664150" cy="36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47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74304"/>
              </p:ext>
            </p:extLst>
          </p:nvPr>
        </p:nvGraphicFramePr>
        <p:xfrm>
          <a:off x="9144000" y="570254"/>
          <a:ext cx="5811883" cy="8686800"/>
        </p:xfrm>
        <a:graphic>
          <a:graphicData uri="http://schemas.openxmlformats.org/drawingml/2006/table">
            <a:tbl>
              <a:tblPr/>
              <a:tblGrid>
                <a:gridCol w="77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Overview and Motivation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Chosen SDLC Methodology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 Gathering &amp; Analysis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Requirements Specification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and Software Design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Implementation Phase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Strategy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C66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10</a:t>
                      </a:r>
                      <a:endParaRPr lang="en-US" sz="1100" dirty="0">
                        <a:solidFill>
                          <a:srgbClr val="FC6601"/>
                        </a:solidFill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Results and Validation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C6601"/>
                          </a:solidFill>
                          <a:latin typeface="Garet Bold" panose="020B0604020202020204" charset="0"/>
                        </a:rPr>
                        <a:t>11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Challenges and Lessons Learned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478080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FC6601"/>
                          </a:solidFill>
                          <a:latin typeface="Garet Bold" panose="020B0604020202020204" charset="0"/>
                        </a:rPr>
                        <a:t>12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 Overview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886636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FC6601"/>
                          </a:solidFill>
                          <a:latin typeface="Garet Bold" panose="020B0604020202020204" charset="0"/>
                        </a:rPr>
                        <a:t>13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 and Future Work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450148"/>
                  </a:ext>
                </a:extLst>
              </a:tr>
              <a:tr h="711553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FC6601"/>
                          </a:solidFill>
                          <a:latin typeface="Garet Bold" panose="020B0604020202020204" charset="0"/>
                        </a:rPr>
                        <a:t>**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Demonstration on Working Prototype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114282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544800" y="0"/>
            <a:ext cx="2743200" cy="118110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529308" y="-19050"/>
            <a:ext cx="7073901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983" r="52377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563600" y="5252100"/>
            <a:ext cx="3828934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SKAPIS, a second-hand/homemade product  marketplace platform designed for Riga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2166" y="4073525"/>
            <a:ext cx="312090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Supporting financial independence and entrepreneurial growth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569" y="4085423"/>
            <a:ext cx="46767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166" y="2379571"/>
            <a:ext cx="312090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Empowering students and small businesses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926" y="2379571"/>
            <a:ext cx="46767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03209" y="2872039"/>
            <a:ext cx="4991100" cy="2252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 And Motivation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03/15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69" y="5964399"/>
            <a:ext cx="46767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166" y="5963834"/>
            <a:ext cx="312090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Security.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Reliability.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User-friendliness.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4C65-72A5-EBC5-D99A-454434C72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92BF69-57B2-1F59-1313-7902504B1CE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1C83D4C4-39DF-2285-6C4A-888800A5EEE1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>
              <a:highlight>
                <a:srgbClr val="FC6601"/>
              </a:highlight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C22A1C1-C241-38A2-1C3E-84C93B2CB3DC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CBAB714-01D9-1C89-44EE-B6412605F6A4}"/>
              </a:ext>
            </a:extLst>
          </p:cNvPr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F044AD-D7A1-599E-30FD-840A3E8EE1F1}"/>
              </a:ext>
            </a:extLst>
          </p:cNvPr>
          <p:cNvSpPr txBox="1"/>
          <p:nvPr/>
        </p:nvSpPr>
        <p:spPr>
          <a:xfrm>
            <a:off x="1028700" y="1557564"/>
            <a:ext cx="7279037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Chosen SDLC Methodology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B4143C-7C74-3D21-A468-156EB3ED938F}"/>
              </a:ext>
            </a:extLst>
          </p:cNvPr>
          <p:cNvSpPr txBox="1"/>
          <p:nvPr/>
        </p:nvSpPr>
        <p:spPr>
          <a:xfrm>
            <a:off x="14382445" y="981075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04/15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BD85D7-F12A-29E7-A946-051906115B8F}"/>
              </a:ext>
            </a:extLst>
          </p:cNvPr>
          <p:cNvSpPr txBox="1"/>
          <p:nvPr/>
        </p:nvSpPr>
        <p:spPr>
          <a:xfrm>
            <a:off x="1028700" y="3190994"/>
            <a:ext cx="88233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What is Agile Method and why did we used it?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941E38-BA9C-2B3B-2D3F-C3F258724321}"/>
              </a:ext>
            </a:extLst>
          </p:cNvPr>
          <p:cNvSpPr txBox="1"/>
          <p:nvPr/>
        </p:nvSpPr>
        <p:spPr>
          <a:xfrm>
            <a:off x="10403793" y="4299783"/>
            <a:ext cx="3806998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Features: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endParaRPr lang="en-US" sz="3200" b="1" dirty="0">
              <a:solidFill>
                <a:srgbClr val="FC6601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 #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588F806-21E0-5851-0F77-C439BD9D88B5}"/>
              </a:ext>
            </a:extLst>
          </p:cNvPr>
          <p:cNvSpPr txBox="1"/>
          <p:nvPr/>
        </p:nvSpPr>
        <p:spPr>
          <a:xfrm>
            <a:off x="10403793" y="610930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 #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A0881DE-AE78-B2AE-A917-0F748DFFC48A}"/>
              </a:ext>
            </a:extLst>
          </p:cNvPr>
          <p:cNvSpPr txBox="1"/>
          <p:nvPr/>
        </p:nvSpPr>
        <p:spPr>
          <a:xfrm>
            <a:off x="12736754" y="5268768"/>
            <a:ext cx="4178159" cy="743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400" dirty="0"/>
              <a:t>Fast Feedback and Collaboration with Client</a:t>
            </a:r>
            <a:endParaRPr lang="en-US" sz="2099" u="none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88F003E-52D8-94C5-D481-8EAE8B849DE0}"/>
              </a:ext>
            </a:extLst>
          </p:cNvPr>
          <p:cNvSpPr txBox="1"/>
          <p:nvPr/>
        </p:nvSpPr>
        <p:spPr>
          <a:xfrm>
            <a:off x="11898554" y="6162086"/>
            <a:ext cx="5016359" cy="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 u="none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Evolving Requirements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602911C-CDD2-8562-D9F0-60581F3F3375}"/>
              </a:ext>
            </a:extLst>
          </p:cNvPr>
          <p:cNvSpPr txBox="1"/>
          <p:nvPr/>
        </p:nvSpPr>
        <p:spPr>
          <a:xfrm>
            <a:off x="10424405" y="686944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#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B38D3F-901F-7700-144F-1533B292EF73}"/>
              </a:ext>
            </a:extLst>
          </p:cNvPr>
          <p:cNvSpPr txBox="1"/>
          <p:nvPr/>
        </p:nvSpPr>
        <p:spPr>
          <a:xfrm>
            <a:off x="12327904" y="6932472"/>
            <a:ext cx="5016359" cy="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Less Overhead, More Progress</a:t>
            </a:r>
            <a:endParaRPr lang="en-US" sz="2099" u="none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BDD6E3-AD52-02B4-0072-D9C630C6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09" y="3878003"/>
            <a:ext cx="10008200" cy="485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545" y="18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650430"/>
              </p:ext>
            </p:extLst>
          </p:nvPr>
        </p:nvGraphicFramePr>
        <p:xfrm>
          <a:off x="6671542" y="1213448"/>
          <a:ext cx="10417578" cy="7401063"/>
        </p:xfrm>
        <a:graphic>
          <a:graphicData uri="http://schemas.openxmlformats.org/drawingml/2006/table">
            <a:tbl>
              <a:tblPr/>
              <a:tblGrid>
                <a:gridCol w="5208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8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Garet"/>
                          <a:sym typeface="Garet"/>
                        </a:rPr>
                        <a:t>KNOWN REQUIREMENTS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CLIENT FEEDBACK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96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Garet Bold" panose="020B0604020202020204" charset="0"/>
                          <a:ea typeface="Garet"/>
                          <a:cs typeface="Garet"/>
                          <a:sym typeface="Garet"/>
                        </a:rPr>
                        <a:t>Secure user accounts and login</a:t>
                      </a:r>
                      <a:endParaRPr lang="en-US" sz="1600" dirty="0">
                        <a:latin typeface="Garet Bold" panose="020B0604020202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Trust and safety are top priorities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Garet Bold" panose="020B0604020202020204" charset="0"/>
                          <a:ea typeface="Garet"/>
                          <a:cs typeface="Garet"/>
                          <a:sym typeface="Garet"/>
                        </a:rPr>
                        <a:t>Product listing system with images, pricing, and categories</a:t>
                      </a:r>
                      <a:endParaRPr lang="en-US" sz="1600" dirty="0">
                        <a:latin typeface="Garet Bold" panose="020B0604020202020204" charset="0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Desire for low or no student fees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Advanced search and filters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Need for simple UI and educational content</a:t>
                      </a: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14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Verified online payment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Product verification builds platform credibility</a:t>
                      </a: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039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Chat and notification features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056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Admin panel for moderation and analytics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093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Product controller to verify item condition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956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600" dirty="0">
                          <a:latin typeface="Garet Bold" panose="020B0604020202020204" charset="0"/>
                        </a:rPr>
                        <a:t>Review and rating system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latin typeface="Garet Bold" panose="020B0604020202020204" charset="0"/>
                        <a:ea typeface="Garet"/>
                        <a:cs typeface="Garet"/>
                        <a:sym typeface="Garet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5591876" y="7577232"/>
            <a:ext cx="1641362" cy="2114167"/>
          </a:xfrm>
          <a:custGeom>
            <a:avLst/>
            <a:gdLst/>
            <a:ahLst/>
            <a:cxnLst/>
            <a:rect l="l" t="t" r="r" b="b"/>
            <a:pathLst>
              <a:path w="1641362" h="2114167">
                <a:moveTo>
                  <a:pt x="0" y="0"/>
                </a:moveTo>
                <a:lnTo>
                  <a:pt x="1641362" y="0"/>
                </a:lnTo>
                <a:lnTo>
                  <a:pt x="1641362" y="2114166"/>
                </a:lnTo>
                <a:lnTo>
                  <a:pt x="0" y="2114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1247775"/>
            <a:ext cx="5585369" cy="179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Requirements Gathering &amp;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64621"/>
            <a:ext cx="5078095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User Types </a:t>
            </a:r>
            <a:br>
              <a:rPr lang="en-US" sz="2000" b="1" u="none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</a:br>
            <a:endParaRPr lang="en-US" sz="2000" b="1" u="none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Sellers: </a:t>
            </a:r>
            <a:r>
              <a:rPr lang="en-US" sz="2000" u="none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Create shops, list products, message buyers, manage listings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Buyers: </a:t>
            </a:r>
            <a:r>
              <a:rPr lang="en-US" sz="2000" u="none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Browse/search, message sellers, purchase items, leave reviews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7646A16-FF58-525D-6457-BCD792820048}"/>
              </a:ext>
            </a:extLst>
          </p:cNvPr>
          <p:cNvSpPr txBox="1"/>
          <p:nvPr/>
        </p:nvSpPr>
        <p:spPr>
          <a:xfrm>
            <a:off x="14859000" y="419883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05/15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>
              <a:highlight>
                <a:srgbClr val="FC6601"/>
              </a:highlight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95936" y="5485743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rgbClr val="FF1493"/>
              </a:solidFill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07737" y="5485742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82445" y="5485742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13626" y="2111551"/>
            <a:ext cx="7279037" cy="22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Requirements Specification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82445" y="854046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06/15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064" y="6329180"/>
            <a:ext cx="3806998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Functional Requirements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1183" y="6365856"/>
            <a:ext cx="3806998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dirty="0">
                <a:solidFill>
                  <a:srgbClr val="FF1493"/>
                </a:solidFill>
                <a:latin typeface="Garet Bold" panose="020B0604020202020204" charset="0"/>
              </a:rPr>
              <a:t>Non-Functional Requirements</a:t>
            </a:r>
            <a:endParaRPr lang="en-US" sz="2800" b="1" dirty="0">
              <a:solidFill>
                <a:srgbClr val="FF1493"/>
              </a:solidFill>
              <a:latin typeface="Garet Bold" panose="020B0604020202020204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15209" y="6473955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1493"/>
                </a:solidFill>
                <a:latin typeface="Garet Bold"/>
                <a:ea typeface="Garet Bold"/>
                <a:cs typeface="Garet Bold"/>
                <a:sym typeface="Garet Bold"/>
              </a:rPr>
              <a:t>User Stories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13456423" y="1883102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055907" y="4218713"/>
            <a:ext cx="7203393" cy="150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and Software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07/15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952BBB-3BF7-7438-6E9D-AA87F0B93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7" y="1667643"/>
            <a:ext cx="9525000" cy="69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4306861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62887"/>
            <a:ext cx="5683548" cy="150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Implementation Phase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08/15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5090" y="5684211"/>
            <a:ext cx="3123918" cy="122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Phase 1: Core Programing Concepts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33805" y="5698374"/>
            <a:ext cx="3123917" cy="8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Phase 2: Backend 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83071" y="5684211"/>
            <a:ext cx="3304719" cy="8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Phase 3: Frontend 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18754" y="5684211"/>
            <a:ext cx="4754087" cy="122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Phase 4: Client-Server Integration &amp; Authentication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7082" y="1009650"/>
            <a:ext cx="891511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dirty="0">
                <a:solidFill>
                  <a:srgbClr val="FC66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Testing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3600" y="3950352"/>
            <a:ext cx="7664150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BLACK-BOX TESTING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0125" y="5265746"/>
            <a:ext cx="7664150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Testing Techniques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0" y="6713388"/>
            <a:ext cx="7664150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 Test Coverage by Class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79310" y="122491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 dirty="0">
                <a:solidFill>
                  <a:srgbClr val="FC6601"/>
                </a:solidFill>
                <a:latin typeface="Garet Bold"/>
                <a:ea typeface="Garet Bold"/>
                <a:cs typeface="Garet Bold"/>
                <a:sym typeface="Garet Bold"/>
              </a:rPr>
              <a:t>09/15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506</Words>
  <Application>Microsoft Macintosh PowerPoint</Application>
  <PresentationFormat>Custom</PresentationFormat>
  <Paragraphs>153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Open Sans</vt:lpstr>
      <vt:lpstr>Garet Bold</vt:lpstr>
      <vt:lpstr>Archivo Black</vt:lpstr>
      <vt:lpstr>Arial</vt:lpstr>
      <vt:lpstr>Calibri</vt:lpstr>
      <vt:lpstr>Aptos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Kayra Akel</cp:lastModifiedBy>
  <cp:revision>5</cp:revision>
  <dcterms:created xsi:type="dcterms:W3CDTF">2006-08-16T00:00:00Z</dcterms:created>
  <dcterms:modified xsi:type="dcterms:W3CDTF">2025-05-25T20:48:16Z</dcterms:modified>
  <dc:identifier>DAGoeVBgAg8</dc:identifier>
</cp:coreProperties>
</file>